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8"/>
  </p:notesMasterIdLst>
  <p:handoutMasterIdLst>
    <p:handoutMasterId r:id="rId29"/>
  </p:handoutMasterIdLst>
  <p:sldIdLst>
    <p:sldId id="257" r:id="rId5"/>
    <p:sldId id="389" r:id="rId6"/>
    <p:sldId id="384" r:id="rId7"/>
    <p:sldId id="317" r:id="rId8"/>
    <p:sldId id="277" r:id="rId9"/>
    <p:sldId id="394" r:id="rId10"/>
    <p:sldId id="278" r:id="rId11"/>
    <p:sldId id="392" r:id="rId12"/>
    <p:sldId id="393" r:id="rId13"/>
    <p:sldId id="396" r:id="rId14"/>
    <p:sldId id="395" r:id="rId15"/>
    <p:sldId id="397" r:id="rId16"/>
    <p:sldId id="398" r:id="rId17"/>
    <p:sldId id="399" r:id="rId18"/>
    <p:sldId id="400" r:id="rId19"/>
    <p:sldId id="401" r:id="rId20"/>
    <p:sldId id="279" r:id="rId21"/>
    <p:sldId id="270" r:id="rId22"/>
    <p:sldId id="402" r:id="rId23"/>
    <p:sldId id="321" r:id="rId24"/>
    <p:sldId id="404" r:id="rId25"/>
    <p:sldId id="403" r:id="rId26"/>
    <p:sldId id="3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p:cViewPr varScale="1">
        <p:scale>
          <a:sx n="72" d="100"/>
          <a:sy n="72" d="100"/>
        </p:scale>
        <p:origin x="660" y="7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7/5/2021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452360" y="914400"/>
            <a:ext cx="4580580" cy="2270257"/>
          </a:xfrm>
        </p:spPr>
        <p:txBody>
          <a:bodyPr anchor="b" anchorCtr="0">
            <a:normAutofit/>
          </a:bodyPr>
          <a:lstStyle/>
          <a:p>
            <a:r>
              <a:rPr lang="en-US" dirty="0"/>
              <a:t>FACIAL EMOTION RECOGNITION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601848" y="4227444"/>
            <a:ext cx="3565524" cy="1939202"/>
          </a:xfrm>
        </p:spPr>
        <p:txBody>
          <a:bodyPr>
            <a:normAutofit/>
          </a:bodyPr>
          <a:lstStyle/>
          <a:p>
            <a:r>
              <a:rPr lang="en-US" dirty="0"/>
              <a:t>1602-18-735-063   ALEKHYA T</a:t>
            </a:r>
          </a:p>
          <a:p>
            <a:r>
              <a:rPr lang="en-US" dirty="0"/>
              <a:t>1602-18-735-074  KEERTHIKA P</a:t>
            </a:r>
          </a:p>
          <a:p>
            <a:r>
              <a:rPr lang="en-US" dirty="0"/>
              <a:t>1602-18-735-075  KHYATHI K</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96ED62-5D27-4F7B-AD4F-65758D732CD7}"/>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6" name="Picture 5">
            <a:extLst>
              <a:ext uri="{FF2B5EF4-FFF2-40B4-BE49-F238E27FC236}">
                <a16:creationId xmlns:a16="http://schemas.microsoft.com/office/drawing/2014/main" id="{4B8D1701-85B9-43FE-9825-38B5EA7A1C1C}"/>
              </a:ext>
            </a:extLst>
          </p:cNvPr>
          <p:cNvPicPr>
            <a:picLocks noChangeAspect="1"/>
          </p:cNvPicPr>
          <p:nvPr/>
        </p:nvPicPr>
        <p:blipFill rotWithShape="1">
          <a:blip r:embed="rId2"/>
          <a:srcRect l="3696" t="28432" r="47609" b="2626"/>
          <a:stretch/>
        </p:blipFill>
        <p:spPr>
          <a:xfrm>
            <a:off x="2716695" y="755372"/>
            <a:ext cx="6758609" cy="5937369"/>
          </a:xfrm>
          <a:prstGeom prst="rect">
            <a:avLst/>
          </a:prstGeom>
        </p:spPr>
      </p:pic>
      <p:sp>
        <p:nvSpPr>
          <p:cNvPr id="7" name="Title 6">
            <a:extLst>
              <a:ext uri="{FF2B5EF4-FFF2-40B4-BE49-F238E27FC236}">
                <a16:creationId xmlns:a16="http://schemas.microsoft.com/office/drawing/2014/main" id="{D890D2A2-5FBE-4303-808D-5C150FA34D51}"/>
              </a:ext>
            </a:extLst>
          </p:cNvPr>
          <p:cNvSpPr txBox="1">
            <a:spLocks/>
          </p:cNvSpPr>
          <p:nvPr/>
        </p:nvSpPr>
        <p:spPr>
          <a:xfrm>
            <a:off x="304801" y="218922"/>
            <a:ext cx="5155096" cy="53645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3200" dirty="0"/>
              <a:t>CONSTRUCTION OF CNN</a:t>
            </a:r>
            <a:endParaRPr lang="en-IN" sz="3200" dirty="0"/>
          </a:p>
        </p:txBody>
      </p:sp>
    </p:spTree>
    <p:extLst>
      <p:ext uri="{BB962C8B-B14F-4D97-AF65-F5344CB8AC3E}">
        <p14:creationId xmlns:p14="http://schemas.microsoft.com/office/powerpoint/2010/main" val="2065379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9C9111-298E-436C-BDFA-A3AB8FAE5188}"/>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6" name="Picture 5">
            <a:extLst>
              <a:ext uri="{FF2B5EF4-FFF2-40B4-BE49-F238E27FC236}">
                <a16:creationId xmlns:a16="http://schemas.microsoft.com/office/drawing/2014/main" id="{107B6434-B309-485C-81C6-BE584FE2992A}"/>
              </a:ext>
            </a:extLst>
          </p:cNvPr>
          <p:cNvPicPr>
            <a:picLocks noChangeAspect="1"/>
          </p:cNvPicPr>
          <p:nvPr/>
        </p:nvPicPr>
        <p:blipFill rotWithShape="1">
          <a:blip r:embed="rId2"/>
          <a:srcRect l="4509" t="28024" r="41105"/>
          <a:stretch/>
        </p:blipFill>
        <p:spPr>
          <a:xfrm>
            <a:off x="272566" y="1059275"/>
            <a:ext cx="6645067" cy="5524881"/>
          </a:xfrm>
          <a:prstGeom prst="rect">
            <a:avLst/>
          </a:prstGeom>
        </p:spPr>
      </p:pic>
      <p:pic>
        <p:nvPicPr>
          <p:cNvPr id="8" name="Picture 7">
            <a:extLst>
              <a:ext uri="{FF2B5EF4-FFF2-40B4-BE49-F238E27FC236}">
                <a16:creationId xmlns:a16="http://schemas.microsoft.com/office/drawing/2014/main" id="{3D46DADC-8B6E-44F1-AC7E-89F5F7813E46}"/>
              </a:ext>
            </a:extLst>
          </p:cNvPr>
          <p:cNvPicPr>
            <a:picLocks noChangeAspect="1"/>
          </p:cNvPicPr>
          <p:nvPr/>
        </p:nvPicPr>
        <p:blipFill rotWithShape="1">
          <a:blip r:embed="rId3"/>
          <a:srcRect l="4274" t="71262" r="71413" b="16981"/>
          <a:stretch/>
        </p:blipFill>
        <p:spPr>
          <a:xfrm>
            <a:off x="7566991" y="2690191"/>
            <a:ext cx="3644348" cy="1948070"/>
          </a:xfrm>
          <a:prstGeom prst="rect">
            <a:avLst/>
          </a:prstGeom>
        </p:spPr>
      </p:pic>
      <p:sp>
        <p:nvSpPr>
          <p:cNvPr id="10" name="Title 6">
            <a:extLst>
              <a:ext uri="{FF2B5EF4-FFF2-40B4-BE49-F238E27FC236}">
                <a16:creationId xmlns:a16="http://schemas.microsoft.com/office/drawing/2014/main" id="{2C078219-5506-46EE-AC8D-21EC24E68A93}"/>
              </a:ext>
            </a:extLst>
          </p:cNvPr>
          <p:cNvSpPr txBox="1">
            <a:spLocks/>
          </p:cNvSpPr>
          <p:nvPr/>
        </p:nvSpPr>
        <p:spPr>
          <a:xfrm>
            <a:off x="4989443" y="273844"/>
            <a:ext cx="5155096" cy="53645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3200" dirty="0"/>
              <a:t>RESULTS </a:t>
            </a:r>
            <a:endParaRPr lang="en-IN" sz="3200" dirty="0"/>
          </a:p>
        </p:txBody>
      </p:sp>
    </p:spTree>
    <p:extLst>
      <p:ext uri="{BB962C8B-B14F-4D97-AF65-F5344CB8AC3E}">
        <p14:creationId xmlns:p14="http://schemas.microsoft.com/office/powerpoint/2010/main" val="304963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D6FD4F-AF11-45F7-BE91-F8DF602F2BE4}"/>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6" name="Picture 5">
            <a:extLst>
              <a:ext uri="{FF2B5EF4-FFF2-40B4-BE49-F238E27FC236}">
                <a16:creationId xmlns:a16="http://schemas.microsoft.com/office/drawing/2014/main" id="{4EEEC222-D7AD-4E04-83C2-56374C659625}"/>
              </a:ext>
            </a:extLst>
          </p:cNvPr>
          <p:cNvPicPr>
            <a:picLocks noChangeAspect="1"/>
          </p:cNvPicPr>
          <p:nvPr/>
        </p:nvPicPr>
        <p:blipFill rotWithShape="1">
          <a:blip r:embed="rId2"/>
          <a:srcRect l="4519" t="19254" r="51786" b="2625"/>
          <a:stretch/>
        </p:blipFill>
        <p:spPr>
          <a:xfrm>
            <a:off x="196163" y="728865"/>
            <a:ext cx="5009322" cy="5213356"/>
          </a:xfrm>
          <a:prstGeom prst="rect">
            <a:avLst/>
          </a:prstGeom>
        </p:spPr>
      </p:pic>
      <p:pic>
        <p:nvPicPr>
          <p:cNvPr id="8" name="Picture 7">
            <a:extLst>
              <a:ext uri="{FF2B5EF4-FFF2-40B4-BE49-F238E27FC236}">
                <a16:creationId xmlns:a16="http://schemas.microsoft.com/office/drawing/2014/main" id="{83F87373-6804-4F7D-8426-13B1742A5679}"/>
              </a:ext>
            </a:extLst>
          </p:cNvPr>
          <p:cNvPicPr>
            <a:picLocks noChangeAspect="1"/>
          </p:cNvPicPr>
          <p:nvPr/>
        </p:nvPicPr>
        <p:blipFill rotWithShape="1">
          <a:blip r:embed="rId3"/>
          <a:srcRect l="4348" t="19254" r="54565" b="4993"/>
          <a:stretch/>
        </p:blipFill>
        <p:spPr>
          <a:xfrm>
            <a:off x="6631815" y="728865"/>
            <a:ext cx="5009322" cy="5253113"/>
          </a:xfrm>
          <a:prstGeom prst="rect">
            <a:avLst/>
          </a:prstGeom>
        </p:spPr>
      </p:pic>
    </p:spTree>
    <p:extLst>
      <p:ext uri="{BB962C8B-B14F-4D97-AF65-F5344CB8AC3E}">
        <p14:creationId xmlns:p14="http://schemas.microsoft.com/office/powerpoint/2010/main" val="81536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0F410-A6CA-4C97-A729-FBBBBFF40A4E}"/>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6" name="Picture 5">
            <a:extLst>
              <a:ext uri="{FF2B5EF4-FFF2-40B4-BE49-F238E27FC236}">
                <a16:creationId xmlns:a16="http://schemas.microsoft.com/office/drawing/2014/main" id="{D3DE225F-FEA6-4698-BE73-963211D712B5}"/>
              </a:ext>
            </a:extLst>
          </p:cNvPr>
          <p:cNvPicPr>
            <a:picLocks noChangeAspect="1"/>
          </p:cNvPicPr>
          <p:nvPr/>
        </p:nvPicPr>
        <p:blipFill rotWithShape="1">
          <a:blip r:embed="rId2"/>
          <a:srcRect l="4022" t="19661" r="52065" b="3311"/>
          <a:stretch/>
        </p:blipFill>
        <p:spPr>
          <a:xfrm>
            <a:off x="304800" y="795129"/>
            <a:ext cx="5353879" cy="5004973"/>
          </a:xfrm>
          <a:prstGeom prst="rect">
            <a:avLst/>
          </a:prstGeom>
        </p:spPr>
      </p:pic>
      <p:pic>
        <p:nvPicPr>
          <p:cNvPr id="8" name="Picture 7">
            <a:extLst>
              <a:ext uri="{FF2B5EF4-FFF2-40B4-BE49-F238E27FC236}">
                <a16:creationId xmlns:a16="http://schemas.microsoft.com/office/drawing/2014/main" id="{F58C5EAA-CBFD-49D7-A095-C7FCBFA7B814}"/>
              </a:ext>
            </a:extLst>
          </p:cNvPr>
          <p:cNvPicPr>
            <a:picLocks noChangeAspect="1"/>
          </p:cNvPicPr>
          <p:nvPr/>
        </p:nvPicPr>
        <p:blipFill rotWithShape="1">
          <a:blip r:embed="rId3"/>
          <a:srcRect l="3805" t="18709" r="52282" b="4265"/>
          <a:stretch/>
        </p:blipFill>
        <p:spPr>
          <a:xfrm>
            <a:off x="6287257" y="795129"/>
            <a:ext cx="5353880" cy="5004974"/>
          </a:xfrm>
          <a:prstGeom prst="rect">
            <a:avLst/>
          </a:prstGeom>
        </p:spPr>
      </p:pic>
    </p:spTree>
    <p:extLst>
      <p:ext uri="{BB962C8B-B14F-4D97-AF65-F5344CB8AC3E}">
        <p14:creationId xmlns:p14="http://schemas.microsoft.com/office/powerpoint/2010/main" val="334683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15F73-E014-4388-A123-1C07CA61DE84}"/>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6" name="Picture 5">
            <a:extLst>
              <a:ext uri="{FF2B5EF4-FFF2-40B4-BE49-F238E27FC236}">
                <a16:creationId xmlns:a16="http://schemas.microsoft.com/office/drawing/2014/main" id="{317E44B3-6ABD-40A1-A418-C7A25042AEFA}"/>
              </a:ext>
            </a:extLst>
          </p:cNvPr>
          <p:cNvPicPr>
            <a:picLocks noChangeAspect="1"/>
          </p:cNvPicPr>
          <p:nvPr/>
        </p:nvPicPr>
        <p:blipFill rotWithShape="1">
          <a:blip r:embed="rId2"/>
          <a:srcRect l="4518" t="19662" r="51631" b="2626"/>
          <a:stretch/>
        </p:blipFill>
        <p:spPr>
          <a:xfrm>
            <a:off x="338828" y="745237"/>
            <a:ext cx="5346354" cy="5049473"/>
          </a:xfrm>
          <a:prstGeom prst="rect">
            <a:avLst/>
          </a:prstGeom>
        </p:spPr>
      </p:pic>
      <p:pic>
        <p:nvPicPr>
          <p:cNvPr id="8" name="Picture 7">
            <a:extLst>
              <a:ext uri="{FF2B5EF4-FFF2-40B4-BE49-F238E27FC236}">
                <a16:creationId xmlns:a16="http://schemas.microsoft.com/office/drawing/2014/main" id="{55EC7941-3F1A-4193-BAAF-3BC103E9BA84}"/>
              </a:ext>
            </a:extLst>
          </p:cNvPr>
          <p:cNvPicPr>
            <a:picLocks noChangeAspect="1"/>
          </p:cNvPicPr>
          <p:nvPr/>
        </p:nvPicPr>
        <p:blipFill rotWithShape="1">
          <a:blip r:embed="rId3"/>
          <a:srcRect l="3043" t="18650" r="54411" b="3638"/>
          <a:stretch/>
        </p:blipFill>
        <p:spPr>
          <a:xfrm>
            <a:off x="6209541" y="745236"/>
            <a:ext cx="5187329" cy="5049473"/>
          </a:xfrm>
          <a:prstGeom prst="rect">
            <a:avLst/>
          </a:prstGeom>
        </p:spPr>
      </p:pic>
      <p:sp>
        <p:nvSpPr>
          <p:cNvPr id="9" name="TextBox 8">
            <a:extLst>
              <a:ext uri="{FF2B5EF4-FFF2-40B4-BE49-F238E27FC236}">
                <a16:creationId xmlns:a16="http://schemas.microsoft.com/office/drawing/2014/main" id="{DBEEFF0F-E3D7-45D4-95ED-C8FDDE6D3894}"/>
              </a:ext>
            </a:extLst>
          </p:cNvPr>
          <p:cNvSpPr txBox="1"/>
          <p:nvPr/>
        </p:nvSpPr>
        <p:spPr>
          <a:xfrm flipH="1">
            <a:off x="338828" y="6112763"/>
            <a:ext cx="10834316" cy="369332"/>
          </a:xfrm>
          <a:prstGeom prst="rect">
            <a:avLst/>
          </a:prstGeom>
          <a:noFill/>
        </p:spPr>
        <p:txBody>
          <a:bodyPr wrap="square" rtlCol="0">
            <a:spAutoFit/>
          </a:bodyPr>
          <a:lstStyle/>
          <a:p>
            <a:r>
              <a:rPr lang="en-US" dirty="0"/>
              <a:t>Here the outputs are not predicting correct emotion. So, what to do ?</a:t>
            </a:r>
            <a:endParaRPr lang="en-IN" dirty="0"/>
          </a:p>
        </p:txBody>
      </p:sp>
    </p:spTree>
    <p:extLst>
      <p:ext uri="{BB962C8B-B14F-4D97-AF65-F5344CB8AC3E}">
        <p14:creationId xmlns:p14="http://schemas.microsoft.com/office/powerpoint/2010/main" val="69514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93F090-2056-4292-A206-D4B39C4345E0}"/>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6" name="Picture 5">
            <a:extLst>
              <a:ext uri="{FF2B5EF4-FFF2-40B4-BE49-F238E27FC236}">
                <a16:creationId xmlns:a16="http://schemas.microsoft.com/office/drawing/2014/main" id="{75E66694-01BB-4748-A89D-632665B2CFF8}"/>
              </a:ext>
            </a:extLst>
          </p:cNvPr>
          <p:cNvPicPr>
            <a:picLocks noChangeAspect="1"/>
          </p:cNvPicPr>
          <p:nvPr/>
        </p:nvPicPr>
        <p:blipFill rotWithShape="1">
          <a:blip r:embed="rId2"/>
          <a:srcRect l="4518" t="19254" r="50000" b="2625"/>
          <a:stretch/>
        </p:blipFill>
        <p:spPr>
          <a:xfrm>
            <a:off x="5401157" y="318052"/>
            <a:ext cx="6114981" cy="6343048"/>
          </a:xfrm>
          <a:prstGeom prst="rect">
            <a:avLst/>
          </a:prstGeom>
        </p:spPr>
      </p:pic>
      <p:sp>
        <p:nvSpPr>
          <p:cNvPr id="8" name="TextBox 7">
            <a:extLst>
              <a:ext uri="{FF2B5EF4-FFF2-40B4-BE49-F238E27FC236}">
                <a16:creationId xmlns:a16="http://schemas.microsoft.com/office/drawing/2014/main" id="{B39279B0-4134-40C3-8236-8D36BD2903D1}"/>
              </a:ext>
            </a:extLst>
          </p:cNvPr>
          <p:cNvSpPr txBox="1"/>
          <p:nvPr/>
        </p:nvSpPr>
        <p:spPr>
          <a:xfrm flipH="1">
            <a:off x="483041" y="1497496"/>
            <a:ext cx="418901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we can see that the outputs are not accurate.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we cropped the images which will read only the facial expressions such that the back ground of the images will not effect the output.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Through this we can enhance the result</a:t>
            </a:r>
            <a:endParaRPr lang="en-IN" dirty="0"/>
          </a:p>
          <a:p>
            <a:endParaRPr lang="en-IN" dirty="0"/>
          </a:p>
        </p:txBody>
      </p:sp>
    </p:spTree>
    <p:extLst>
      <p:ext uri="{BB962C8B-B14F-4D97-AF65-F5344CB8AC3E}">
        <p14:creationId xmlns:p14="http://schemas.microsoft.com/office/powerpoint/2010/main" val="5736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BBDCBF-4208-4907-849E-C9409C7A6861}"/>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6" name="Picture 5">
            <a:extLst>
              <a:ext uri="{FF2B5EF4-FFF2-40B4-BE49-F238E27FC236}">
                <a16:creationId xmlns:a16="http://schemas.microsoft.com/office/drawing/2014/main" id="{34F8F723-CB06-45EE-9664-99A0317D2C83}"/>
              </a:ext>
            </a:extLst>
          </p:cNvPr>
          <p:cNvPicPr>
            <a:picLocks noChangeAspect="1"/>
          </p:cNvPicPr>
          <p:nvPr/>
        </p:nvPicPr>
        <p:blipFill rotWithShape="1">
          <a:blip r:embed="rId2"/>
          <a:srcRect l="2934" t="18234" r="1631" b="2626"/>
          <a:stretch/>
        </p:blipFill>
        <p:spPr>
          <a:xfrm>
            <a:off x="357809" y="1364974"/>
            <a:ext cx="11635408" cy="5142238"/>
          </a:xfrm>
          <a:prstGeom prst="rect">
            <a:avLst/>
          </a:prstGeom>
        </p:spPr>
      </p:pic>
      <p:sp>
        <p:nvSpPr>
          <p:cNvPr id="7" name="Title 6">
            <a:extLst>
              <a:ext uri="{FF2B5EF4-FFF2-40B4-BE49-F238E27FC236}">
                <a16:creationId xmlns:a16="http://schemas.microsoft.com/office/drawing/2014/main" id="{38A61D8F-62BB-4F3A-862E-74E1D63B9962}"/>
              </a:ext>
            </a:extLst>
          </p:cNvPr>
          <p:cNvSpPr txBox="1">
            <a:spLocks/>
          </p:cNvSpPr>
          <p:nvPr/>
        </p:nvSpPr>
        <p:spPr>
          <a:xfrm>
            <a:off x="4691270" y="483309"/>
            <a:ext cx="5155096" cy="53645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3200" dirty="0"/>
              <a:t>OPEN  CV</a:t>
            </a:r>
            <a:endParaRPr lang="en-IN" sz="3200" dirty="0"/>
          </a:p>
        </p:txBody>
      </p:sp>
    </p:spTree>
    <p:extLst>
      <p:ext uri="{BB962C8B-B14F-4D97-AF65-F5344CB8AC3E}">
        <p14:creationId xmlns:p14="http://schemas.microsoft.com/office/powerpoint/2010/main" val="29525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1783107"/>
          </a:xfrm>
        </p:spPr>
        <p:txBody>
          <a:bodyPr>
            <a:normAutofit/>
          </a:bodyPr>
          <a:lstStyle/>
          <a:p>
            <a:r>
              <a:rPr lang="en-US" dirty="0"/>
              <a:t>APPLICATIONS </a:t>
            </a:r>
            <a:br>
              <a:rPr lang="en-US" dirty="0"/>
            </a:br>
            <a:r>
              <a:rPr lang="en-US" dirty="0"/>
              <a:t>AND FUTURE SCOPE</a:t>
            </a:r>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2"/>
          <a:srcRect/>
          <a:stretch/>
        </p:blipFill>
        <p:spPr>
          <a:xfrm>
            <a:off x="5508784" y="554027"/>
            <a:ext cx="5132388" cy="4191346"/>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4" name="TextBox 3">
            <a:extLst>
              <a:ext uri="{FF2B5EF4-FFF2-40B4-BE49-F238E27FC236}">
                <a16:creationId xmlns:a16="http://schemas.microsoft.com/office/drawing/2014/main" id="{FA5CA6C7-B9DE-4DC2-A983-3BF479C87463}"/>
              </a:ext>
            </a:extLst>
          </p:cNvPr>
          <p:cNvSpPr txBox="1"/>
          <p:nvPr/>
        </p:nvSpPr>
        <p:spPr>
          <a:xfrm>
            <a:off x="643629" y="2649700"/>
            <a:ext cx="4274055" cy="3139321"/>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Marketing  and  scientific  research</a:t>
            </a:r>
          </a:p>
          <a:p>
            <a:pPr marL="342900" indent="-342900">
              <a:buFont typeface="Wingdings" panose="05000000000000000000" pitchFamily="2" charset="2"/>
              <a:buChar char="Ø"/>
            </a:pPr>
            <a:r>
              <a:rPr lang="en-US" sz="2200" dirty="0"/>
              <a:t>Film  industries</a:t>
            </a:r>
          </a:p>
          <a:p>
            <a:pPr marL="342900" indent="-342900">
              <a:buFont typeface="Wingdings" panose="05000000000000000000" pitchFamily="2" charset="2"/>
              <a:buChar char="Ø"/>
            </a:pPr>
            <a:r>
              <a:rPr lang="en-US" sz="2200" dirty="0"/>
              <a:t>Cameras or in Cell phone camera applications</a:t>
            </a:r>
          </a:p>
          <a:p>
            <a:pPr marL="342900" indent="-342900">
              <a:buFont typeface="Wingdings" panose="05000000000000000000" pitchFamily="2" charset="2"/>
              <a:buChar char="Ø"/>
            </a:pPr>
            <a:r>
              <a:rPr lang="en-US" sz="2200" dirty="0"/>
              <a:t>Social media </a:t>
            </a:r>
          </a:p>
          <a:p>
            <a:pPr marL="342900" indent="-342900">
              <a:buFont typeface="Wingdings" panose="05000000000000000000" pitchFamily="2" charset="2"/>
              <a:buChar char="Ø"/>
            </a:pPr>
            <a:r>
              <a:rPr lang="en-US" sz="2200" dirty="0"/>
              <a:t>Criminal justice </a:t>
            </a:r>
          </a:p>
          <a:p>
            <a:pPr marL="342900" indent="-342900">
              <a:buFont typeface="Wingdings" panose="05000000000000000000" pitchFamily="2" charset="2"/>
              <a:buChar char="Ø"/>
            </a:pPr>
            <a:r>
              <a:rPr lang="en-US" sz="2200" dirty="0"/>
              <a:t>Content analysis</a:t>
            </a:r>
          </a:p>
          <a:p>
            <a:pPr marL="342900" indent="-342900">
              <a:buFont typeface="Wingdings" panose="05000000000000000000" pitchFamily="2" charset="2"/>
              <a:buChar char="Ø"/>
            </a:pPr>
            <a:r>
              <a:rPr lang="en-US" sz="2200" dirty="0"/>
              <a:t>Healthcare</a:t>
            </a:r>
            <a:endParaRPr lang="en-IN" sz="2200" dirty="0"/>
          </a:p>
        </p:txBody>
      </p:sp>
    </p:spTree>
    <p:extLst>
      <p:ext uri="{BB962C8B-B14F-4D97-AF65-F5344CB8AC3E}">
        <p14:creationId xmlns:p14="http://schemas.microsoft.com/office/powerpoint/2010/main" val="39551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7224" y="546058"/>
            <a:ext cx="11097551" cy="617813"/>
          </a:xfrm>
        </p:spPr>
        <p:txBody>
          <a:bodyPr>
            <a:normAutofit/>
          </a:bodyPr>
          <a:lstStyle/>
          <a:p>
            <a:r>
              <a:rPr lang="en-US" sz="4000" dirty="0"/>
              <a:t>SUSTAINABILITY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a16="http://schemas.microsoft.com/office/drawing/2014/main" id="{BB4AC5EF-9F94-45DE-AA48-26ADAEC5F9F5}"/>
              </a:ext>
            </a:extLst>
          </p:cNvPr>
          <p:cNvSpPr txBox="1"/>
          <p:nvPr/>
        </p:nvSpPr>
        <p:spPr>
          <a:xfrm flipH="1">
            <a:off x="507645" y="1478720"/>
            <a:ext cx="9504019" cy="452431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C</a:t>
            </a:r>
            <a:r>
              <a:rPr lang="en-IN" sz="1800" dirty="0">
                <a:effectLst/>
                <a:latin typeface="Calibri" panose="020F0502020204030204" pitchFamily="34" charset="0"/>
                <a:ea typeface="Calibri" panose="020F0502020204030204" pitchFamily="34" charset="0"/>
                <a:cs typeface="Times New Roman" panose="02020603050405020304" pitchFamily="18" charset="0"/>
              </a:rPr>
              <a:t>omputers can provide advantages over humans in analysis and problem-solving. Computers that can recognize facial expressions can find application where efficiency and automation can be useful, including in entertainment, social media, content analysis, criminal justice, and healthcare. For example, content providers can determine the reactions of a consumer and adjust their future offerings accordingly.</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uses Action Units that describe movements of certain facial muscles and muscle groups to classify emotions, facial movements and manipulations in accordance to the emotions of interest, digital image processing and analysis of visual facial features can allow for successful facial expression predictors to be trained, so that it can maintain accuracy to great extent.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Different layers of image can help in  facial expression recognition to be successfully performed with relatively low computational requirements.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As the number of images in dataset increases, the accuracy also increased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134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DADB9F-0865-4A65-81ED-58093544E102}"/>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5" name="Title 6">
            <a:extLst>
              <a:ext uri="{FF2B5EF4-FFF2-40B4-BE49-F238E27FC236}">
                <a16:creationId xmlns:a16="http://schemas.microsoft.com/office/drawing/2014/main" id="{5CE44305-C0B1-4B7B-BDD0-386EEB46C03F}"/>
              </a:ext>
            </a:extLst>
          </p:cNvPr>
          <p:cNvSpPr txBox="1">
            <a:spLocks/>
          </p:cNvSpPr>
          <p:nvPr/>
        </p:nvSpPr>
        <p:spPr>
          <a:xfrm>
            <a:off x="547224" y="546058"/>
            <a:ext cx="11097551" cy="617813"/>
          </a:xfrm>
          <a:prstGeom prst="rect">
            <a:avLst/>
          </a:prstGeom>
        </p:spPr>
        <p:txBody>
          <a:bodyPr>
            <a:normAutofit lnSpcReduction="1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4000" dirty="0"/>
              <a:t>FEASIBILTY </a:t>
            </a:r>
          </a:p>
        </p:txBody>
      </p:sp>
      <p:sp>
        <p:nvSpPr>
          <p:cNvPr id="6" name="TextBox 5">
            <a:extLst>
              <a:ext uri="{FF2B5EF4-FFF2-40B4-BE49-F238E27FC236}">
                <a16:creationId xmlns:a16="http://schemas.microsoft.com/office/drawing/2014/main" id="{354CCC02-D024-4474-851B-EA22A6739A04}"/>
              </a:ext>
            </a:extLst>
          </p:cNvPr>
          <p:cNvSpPr txBox="1"/>
          <p:nvPr/>
        </p:nvSpPr>
        <p:spPr>
          <a:xfrm flipH="1">
            <a:off x="547224" y="1510748"/>
            <a:ext cx="8423747" cy="3253263"/>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The development in computer vision and machine learning makes emotion identification much more accurate and accessible to the general population.</a:t>
            </a:r>
          </a:p>
          <a:p>
            <a:pPr marL="342900" lvl="0" indent="-342900">
              <a:lnSpc>
                <a:spcPct val="107000"/>
              </a:lnSpc>
              <a:spcAft>
                <a:spcPts val="800"/>
              </a:spcAft>
              <a:buFont typeface="Symbol" panose="05050102010706020507" pitchFamily="18" charset="2"/>
              <a:buChar char=""/>
            </a:pPr>
            <a:endParaRPr lang="en-IN"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It is very easy to implement  on laptop and cost free.</a:t>
            </a:r>
          </a:p>
          <a:p>
            <a:pPr lvl="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Multiple datasets can be obtained from google at no cost, which is affordable.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Many approaches to implement, Online platform is available to perform execution ,no need of installing any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softwares</a:t>
            </a:r>
            <a:r>
              <a:rPr lang="en-IN" sz="1800" dirty="0">
                <a:effectLst/>
                <a:latin typeface="Georgia" panose="02040502050405020303" pitchFamily="18" charset="0"/>
                <a:ea typeface="Calibri" panose="020F0502020204030204" pitchFamily="34" charset="0"/>
                <a:cs typeface="Times New Roman" panose="02020603050405020304" pitchFamily="18" charset="0"/>
              </a:rPr>
              <a:t>( until unless it is necessary).</a:t>
            </a:r>
            <a:endParaRPr lang="en-IN" dirty="0"/>
          </a:p>
        </p:txBody>
      </p:sp>
      <p:pic>
        <p:nvPicPr>
          <p:cNvPr id="1026" name="Picture 2" descr="Two color feasibility icon from user concept Vector Image">
            <a:extLst>
              <a:ext uri="{FF2B5EF4-FFF2-40B4-BE49-F238E27FC236}">
                <a16:creationId xmlns:a16="http://schemas.microsoft.com/office/drawing/2014/main" id="{F5A9A820-FEB2-4B8F-961D-734B8B056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92" t="25507" r="26209" b="38938"/>
          <a:stretch/>
        </p:blipFill>
        <p:spPr bwMode="auto">
          <a:xfrm>
            <a:off x="8852452" y="546058"/>
            <a:ext cx="3048000" cy="243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32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22281"/>
            <a:ext cx="3565524" cy="709682"/>
          </a:xfrm>
        </p:spPr>
        <p:txBody>
          <a:bodyPr/>
          <a:lstStyle/>
          <a:p>
            <a:r>
              <a:rPr lang="en-US" sz="4000" dirty="0"/>
              <a:t>CONTENTS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951233"/>
            <a:ext cx="3565525" cy="3415519"/>
          </a:xfrm>
        </p:spPr>
        <p:txBody>
          <a:bodyPr/>
          <a:lstStyle/>
          <a:p>
            <a:pPr marL="342900" indent="-342900">
              <a:buFont typeface="Wingdings" panose="05000000000000000000" pitchFamily="2" charset="2"/>
              <a:buChar char="q"/>
            </a:pPr>
            <a:r>
              <a:rPr lang="en-US" sz="1700" dirty="0"/>
              <a:t>Introduction</a:t>
            </a:r>
          </a:p>
          <a:p>
            <a:pPr marL="342900" indent="-342900">
              <a:buFont typeface="Wingdings" panose="05000000000000000000" pitchFamily="2" charset="2"/>
              <a:buChar char="q"/>
            </a:pPr>
            <a:r>
              <a:rPr lang="en-US" sz="1700" dirty="0"/>
              <a:t>Software Components</a:t>
            </a:r>
          </a:p>
          <a:p>
            <a:pPr marL="342900" indent="-342900">
              <a:buFont typeface="Wingdings" panose="05000000000000000000" pitchFamily="2" charset="2"/>
              <a:buChar char="q"/>
            </a:pPr>
            <a:r>
              <a:rPr lang="en-US" sz="1700" dirty="0"/>
              <a:t>Working</a:t>
            </a:r>
          </a:p>
          <a:p>
            <a:pPr marL="342900" indent="-342900">
              <a:buFont typeface="Wingdings" panose="05000000000000000000" pitchFamily="2" charset="2"/>
              <a:buChar char="q"/>
            </a:pPr>
            <a:r>
              <a:rPr lang="en-US" sz="1700" dirty="0"/>
              <a:t>Pre processing of image</a:t>
            </a:r>
          </a:p>
          <a:p>
            <a:pPr marL="342900" indent="-342900">
              <a:buFont typeface="Wingdings" panose="05000000000000000000" pitchFamily="2" charset="2"/>
              <a:buChar char="q"/>
            </a:pPr>
            <a:r>
              <a:rPr lang="en-US" sz="1700" dirty="0"/>
              <a:t>Convolution Neural Networks</a:t>
            </a:r>
          </a:p>
          <a:p>
            <a:pPr marL="342900" indent="-342900">
              <a:buFont typeface="Wingdings" panose="05000000000000000000" pitchFamily="2" charset="2"/>
              <a:buChar char="q"/>
            </a:pPr>
            <a:r>
              <a:rPr lang="en-US" sz="1700" dirty="0"/>
              <a:t>Construction of CNN</a:t>
            </a:r>
          </a:p>
          <a:p>
            <a:pPr marL="342900" indent="-342900">
              <a:buFont typeface="Wingdings" panose="05000000000000000000" pitchFamily="2" charset="2"/>
              <a:buChar char="q"/>
            </a:pPr>
            <a:r>
              <a:rPr lang="en-US" sz="1700" dirty="0"/>
              <a:t>Results</a:t>
            </a:r>
          </a:p>
          <a:p>
            <a:pPr marL="342900" indent="-342900">
              <a:buFont typeface="Wingdings" panose="05000000000000000000" pitchFamily="2" charset="2"/>
              <a:buChar char="q"/>
            </a:pPr>
            <a:r>
              <a:rPr lang="en-US" sz="1700" dirty="0"/>
              <a:t>Open CV</a:t>
            </a:r>
          </a:p>
          <a:p>
            <a:pPr marL="342900" indent="-342900">
              <a:buFont typeface="Wingdings" panose="05000000000000000000" pitchFamily="2" charset="2"/>
              <a:buChar char="q"/>
            </a:pPr>
            <a:r>
              <a:rPr lang="en-US" sz="1700" dirty="0"/>
              <a:t>Applications and Future Scope</a:t>
            </a:r>
          </a:p>
          <a:p>
            <a:pPr marL="342900" indent="-342900">
              <a:buFont typeface="Wingdings" panose="05000000000000000000" pitchFamily="2" charset="2"/>
              <a:buChar char="q"/>
            </a:pPr>
            <a:r>
              <a:rPr lang="en-US" sz="1700" dirty="0"/>
              <a:t>Sustainability</a:t>
            </a:r>
          </a:p>
          <a:p>
            <a:pPr marL="342900" indent="-342900">
              <a:buFont typeface="Wingdings" panose="05000000000000000000" pitchFamily="2" charset="2"/>
              <a:buChar char="q"/>
            </a:pPr>
            <a:r>
              <a:rPr lang="en-US" sz="1700" dirty="0"/>
              <a:t>Feasibility</a:t>
            </a:r>
          </a:p>
          <a:p>
            <a:pPr marL="342900" indent="-342900">
              <a:buFont typeface="Wingdings" panose="05000000000000000000" pitchFamily="2" charset="2"/>
              <a:buChar char="q"/>
            </a:pPr>
            <a:r>
              <a:rPr lang="en-US" sz="1700" dirty="0"/>
              <a:t>Conclusion</a:t>
            </a:r>
          </a:p>
          <a:p>
            <a:pPr marL="342900" indent="-342900">
              <a:buFont typeface="Wingdings" panose="05000000000000000000" pitchFamily="2" charset="2"/>
              <a:buChar char="q"/>
            </a:pPr>
            <a:endParaRPr lang="en-US" sz="1700" dirty="0"/>
          </a:p>
          <a:p>
            <a:pPr marL="342900" indent="-342900">
              <a:buFont typeface="Wingdings" panose="05000000000000000000" pitchFamily="2" charset="2"/>
              <a:buChar char="q"/>
            </a:pPr>
            <a:endParaRPr lang="en-US" sz="1700" dirty="0"/>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063153" y="1856295"/>
            <a:ext cx="3448558" cy="2936876"/>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sz="4000" dirty="0"/>
              <a:t>CONCLUSION</a:t>
            </a:r>
          </a:p>
        </p:txBody>
      </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a:blip r:embed="rId3"/>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The neural network will be trained using dataset and by adding maximum hidden layer </a:t>
            </a:r>
            <a:r>
              <a:rPr lang="en-US" dirty="0" err="1"/>
              <a:t>i.e</a:t>
            </a:r>
            <a:r>
              <a:rPr lang="en-US" dirty="0"/>
              <a:t> with deep layer in convolution network the result will be calculated. It covers the concept of facial expression recognition with aimed to classify images of faces into any seven discrete emotions.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3521561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74C859-78E7-4EB1-80C7-AC5C96D3885E}"/>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8" name="Title 6">
            <a:extLst>
              <a:ext uri="{FF2B5EF4-FFF2-40B4-BE49-F238E27FC236}">
                <a16:creationId xmlns:a16="http://schemas.microsoft.com/office/drawing/2014/main" id="{D0CB59D1-F872-458E-8A65-D75810BF5044}"/>
              </a:ext>
            </a:extLst>
          </p:cNvPr>
          <p:cNvSpPr>
            <a:spLocks noGrp="1"/>
          </p:cNvSpPr>
          <p:nvPr>
            <p:ph type="title"/>
          </p:nvPr>
        </p:nvSpPr>
        <p:spPr>
          <a:xfrm>
            <a:off x="547224" y="546058"/>
            <a:ext cx="11097551" cy="617813"/>
          </a:xfrm>
        </p:spPr>
        <p:txBody>
          <a:bodyPr>
            <a:normAutofit/>
          </a:bodyPr>
          <a:lstStyle/>
          <a:p>
            <a:r>
              <a:rPr lang="en-US" sz="4000" dirty="0"/>
              <a:t>REFERENCES </a:t>
            </a:r>
          </a:p>
        </p:txBody>
      </p:sp>
      <p:sp>
        <p:nvSpPr>
          <p:cNvPr id="10" name="TextBox 9">
            <a:extLst>
              <a:ext uri="{FF2B5EF4-FFF2-40B4-BE49-F238E27FC236}">
                <a16:creationId xmlns:a16="http://schemas.microsoft.com/office/drawing/2014/main" id="{3A0669C0-21F0-4D5A-916C-F25083B49860}"/>
              </a:ext>
            </a:extLst>
          </p:cNvPr>
          <p:cNvSpPr txBox="1"/>
          <p:nvPr/>
        </p:nvSpPr>
        <p:spPr>
          <a:xfrm>
            <a:off x="547224" y="1515494"/>
            <a:ext cx="9833112" cy="4524315"/>
          </a:xfrm>
          <a:prstGeom prst="rect">
            <a:avLst/>
          </a:prstGeom>
          <a:noFill/>
        </p:spPr>
        <p:txBody>
          <a:bodyPr wrap="square" rtlCol="0">
            <a:spAutoFit/>
          </a:bodyPr>
          <a:lstStyle/>
          <a:p>
            <a:pPr>
              <a:buFont typeface="Wingdings" panose="05000000000000000000" pitchFamily="2" charset="2"/>
              <a:buChar char="Ø"/>
            </a:pPr>
            <a:r>
              <a:rPr lang="en-IN" sz="1800" dirty="0"/>
              <a:t>M. </a:t>
            </a:r>
            <a:r>
              <a:rPr lang="en-IN" sz="1800" dirty="0" err="1"/>
              <a:t>Saaidia</a:t>
            </a:r>
            <a:r>
              <a:rPr lang="en-IN" sz="1800" dirty="0"/>
              <a:t> et. al., “Facial Expression Recognition Using Neural Network Trained with Zernike Moments”, IEEE International Conference on Artificial Intelligence with Applications in Engineering and Technology, 2014. </a:t>
            </a:r>
          </a:p>
          <a:p>
            <a:pPr>
              <a:buFont typeface="Wingdings" panose="05000000000000000000" pitchFamily="2" charset="2"/>
              <a:buChar char="Ø"/>
            </a:pPr>
            <a:endParaRPr lang="en-IN" dirty="0"/>
          </a:p>
          <a:p>
            <a:pPr>
              <a:buFont typeface="Wingdings" panose="05000000000000000000" pitchFamily="2" charset="2"/>
              <a:buChar char="Ø"/>
            </a:pPr>
            <a:r>
              <a:rPr lang="en-US" dirty="0"/>
              <a:t>Challenges in representation learning: Facial expression recognition challenge. (2013) http://www.kaggle.com/c/challenges-inrepresentationlearning-facial-expressionrecognition-challenge</a:t>
            </a:r>
            <a:endParaRPr lang="en-IN" sz="1800" dirty="0"/>
          </a:p>
          <a:p>
            <a:endParaRPr lang="en-IN" sz="1800" dirty="0"/>
          </a:p>
          <a:p>
            <a:pPr>
              <a:buFont typeface="Wingdings" panose="05000000000000000000" pitchFamily="2" charset="2"/>
              <a:buChar char="Ø"/>
            </a:pPr>
            <a:r>
              <a:rPr lang="en-IN" sz="1800" dirty="0" err="1"/>
              <a:t>Zhiding</a:t>
            </a:r>
            <a:r>
              <a:rPr lang="en-IN" sz="1800" dirty="0"/>
              <a:t> Yu et. al., “Image based Static Facial Expression Recognition   with Multiple Deep Network Learning”, ACM, 2015. </a:t>
            </a:r>
          </a:p>
          <a:p>
            <a:pPr>
              <a:buFont typeface="Wingdings" panose="05000000000000000000" pitchFamily="2" charset="2"/>
              <a:buChar char="Ø"/>
            </a:pPr>
            <a:endParaRPr lang="en-IN" sz="1800" dirty="0"/>
          </a:p>
          <a:p>
            <a:pPr>
              <a:buFont typeface="Wingdings" panose="05000000000000000000" pitchFamily="2" charset="2"/>
              <a:buChar char="Ø"/>
            </a:pPr>
            <a:r>
              <a:rPr lang="en-IN" sz="1800" dirty="0"/>
              <a:t>V. D. </a:t>
            </a:r>
            <a:r>
              <a:rPr lang="en-IN" sz="1800" dirty="0" err="1"/>
              <a:t>Bharate</a:t>
            </a:r>
            <a:r>
              <a:rPr lang="en-IN" sz="1800" dirty="0"/>
              <a:t> et. al., “Human Emotions Recognition using Adaptive Sublayer Compensation and various Feature Extraction Mechanism”, IEEE </a:t>
            </a:r>
            <a:r>
              <a:rPr lang="en-IN" sz="1800" dirty="0" err="1"/>
              <a:t>WiSPNET</a:t>
            </a:r>
            <a:r>
              <a:rPr lang="en-IN" sz="1800" dirty="0"/>
              <a:t>, 2016</a:t>
            </a:r>
          </a:p>
          <a:p>
            <a:endParaRPr lang="en-IN" sz="1800" dirty="0"/>
          </a:p>
          <a:p>
            <a:pPr>
              <a:buFont typeface="Wingdings" panose="05000000000000000000" pitchFamily="2" charset="2"/>
              <a:buChar char="Ø"/>
            </a:pPr>
            <a:r>
              <a:rPr lang="en-IN" sz="1800" dirty="0" err="1"/>
              <a:t>Parkhi</a:t>
            </a:r>
            <a:r>
              <a:rPr lang="en-IN" sz="1800" dirty="0"/>
              <a:t>, Omkar M., Andrea </a:t>
            </a:r>
            <a:r>
              <a:rPr lang="en-IN" sz="1800" dirty="0" err="1"/>
              <a:t>Vedaldi</a:t>
            </a:r>
            <a:r>
              <a:rPr lang="en-IN" sz="1800" dirty="0"/>
              <a:t>, and Andrew Zisserman. "Deep face recognition." In </a:t>
            </a:r>
            <a:r>
              <a:rPr lang="en-IN" sz="1800" dirty="0" err="1"/>
              <a:t>bmvc</a:t>
            </a:r>
            <a:r>
              <a:rPr lang="en-IN" sz="1800" dirty="0"/>
              <a:t>, vol. 1, no. 3, p. 6. 2015.</a:t>
            </a:r>
          </a:p>
          <a:p>
            <a:endParaRPr lang="en-IN" dirty="0"/>
          </a:p>
        </p:txBody>
      </p:sp>
    </p:spTree>
    <p:extLst>
      <p:ext uri="{BB962C8B-B14F-4D97-AF65-F5344CB8AC3E}">
        <p14:creationId xmlns:p14="http://schemas.microsoft.com/office/powerpoint/2010/main" val="2227508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CE2ED-3D90-454F-AD8D-01FF152F4C7A}"/>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2050" name="Picture 2" descr="Any questions? | ExpertHub">
            <a:extLst>
              <a:ext uri="{FF2B5EF4-FFF2-40B4-BE49-F238E27FC236}">
                <a16:creationId xmlns:a16="http://schemas.microsoft.com/office/drawing/2014/main" id="{FF3E21AE-7176-4011-AF04-2BD125E38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412" y="1537253"/>
            <a:ext cx="6967124" cy="45519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tificial Intelligence ppt - ppt download">
            <a:extLst>
              <a:ext uri="{FF2B5EF4-FFF2-40B4-BE49-F238E27FC236}">
                <a16:creationId xmlns:a16="http://schemas.microsoft.com/office/drawing/2014/main" id="{F2AD466A-F008-41FA-B2AC-7027A2D11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2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21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756810" y="2494032"/>
            <a:ext cx="5437187" cy="934968"/>
          </a:xfrm>
        </p:spPr>
        <p:txBody>
          <a:bodyPr/>
          <a:lstStyle/>
          <a:p>
            <a:r>
              <a:rPr lang="en-US" sz="6000"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93054" y="571305"/>
            <a:ext cx="4500562" cy="1562959"/>
          </a:xfrm>
        </p:spPr>
        <p:txBody>
          <a:bodyPr/>
          <a:lstStyle/>
          <a:p>
            <a:r>
              <a:rPr lang="en-US" dirty="0"/>
              <a:t>Introduction</a:t>
            </a:r>
          </a:p>
        </p:txBody>
      </p:sp>
      <p:pic>
        <p:nvPicPr>
          <p:cNvPr id="25" name="Picture Placeholder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a:blip r:embed="rId3"/>
          <a:srcRect l="37231" r="37231"/>
          <a:stretch/>
        </p:blipFill>
        <p:spPr>
          <a:xfrm>
            <a:off x="7498386" y="196900"/>
            <a:ext cx="3574837" cy="3065071"/>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63850" y="1619460"/>
            <a:ext cx="6221412" cy="1563688"/>
          </a:xfrm>
          <a:noFill/>
        </p:spPr>
        <p:txBody>
          <a:bodyPr>
            <a:normAutofit/>
          </a:bodyPr>
          <a:lstStyle/>
          <a:p>
            <a:pPr marL="0" indent="0">
              <a:buNone/>
            </a:pPr>
            <a:r>
              <a:rPr lang="en-US" dirty="0"/>
              <a:t>Facial  expression  recognition  is the  process of  identifying  human  emotion. This  is  both  something  that  humas  do  automatically  but  computational  methodologies  have  also  been  developed.</a:t>
            </a:r>
          </a:p>
        </p:txBody>
      </p:sp>
      <p:sp>
        <p:nvSpPr>
          <p:cNvPr id="14" name="TextBox 13">
            <a:extLst>
              <a:ext uri="{FF2B5EF4-FFF2-40B4-BE49-F238E27FC236}">
                <a16:creationId xmlns:a16="http://schemas.microsoft.com/office/drawing/2014/main" id="{C95B597B-1973-45FA-9F01-331A56261BD8}"/>
              </a:ext>
            </a:extLst>
          </p:cNvPr>
          <p:cNvSpPr txBox="1"/>
          <p:nvPr/>
        </p:nvSpPr>
        <p:spPr>
          <a:xfrm>
            <a:off x="321747" y="3674852"/>
            <a:ext cx="10751476" cy="1477328"/>
          </a:xfrm>
          <a:prstGeom prst="rect">
            <a:avLst/>
          </a:prstGeom>
          <a:noFill/>
        </p:spPr>
        <p:txBody>
          <a:bodyPr wrap="square" rtlCol="0">
            <a:spAutoFit/>
          </a:bodyPr>
          <a:lstStyle/>
          <a:p>
            <a:r>
              <a:rPr lang="en-US" dirty="0"/>
              <a:t>In  this  application  faces  are  matches  with  the  available  dataset  to  find  out  the  human  faces.  These application  are  mostly  used  in  biometric,  government  cyber  security  areas.  The  problem  over  these  applications  for  recognizing  facial  expression  is  still  an  ongoing  research.  This  project  is  based  on  image processing  and  computer  vision  techniques.  This  system  distinguishing  the  seven  universal  emotions:  happy,  disgust,  anger,  fearful,  sad,  surprise  and  neutral.</a:t>
            </a:r>
            <a:endParaRPr lang="en-IN" dirty="0"/>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66261" y="0"/>
            <a:ext cx="12258261"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4088" y="774372"/>
            <a:ext cx="7148650" cy="696704"/>
          </a:xfrm>
        </p:spPr>
        <p:txBody>
          <a:bodyPr vert="horz" wrap="square" lIns="0" tIns="0" rIns="0" bIns="0" rtlCol="0" anchor="b" anchorCtr="0">
            <a:normAutofit/>
          </a:bodyPr>
          <a:lstStyle/>
          <a:p>
            <a:pPr>
              <a:lnSpc>
                <a:spcPct val="100000"/>
              </a:lnSpc>
            </a:pPr>
            <a:r>
              <a:rPr lang="en-US" sz="4400" dirty="0"/>
              <a:t>SOFTWARE COMPONENTS</a:t>
            </a:r>
            <a:endParaRPr lang="en-US" sz="44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7" name="TextBox 6">
            <a:extLst>
              <a:ext uri="{FF2B5EF4-FFF2-40B4-BE49-F238E27FC236}">
                <a16:creationId xmlns:a16="http://schemas.microsoft.com/office/drawing/2014/main" id="{36C476C9-C6C0-491D-8D94-E4F4D3E3318B}"/>
              </a:ext>
            </a:extLst>
          </p:cNvPr>
          <p:cNvSpPr txBox="1"/>
          <p:nvPr/>
        </p:nvSpPr>
        <p:spPr>
          <a:xfrm flipH="1">
            <a:off x="483041" y="2180582"/>
            <a:ext cx="5612959" cy="480131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Google </a:t>
            </a:r>
            <a:r>
              <a:rPr lang="en-US" sz="2400" dirty="0" err="1"/>
              <a:t>Colaboratory</a:t>
            </a:r>
            <a:r>
              <a:rPr lang="en-US" sz="2400" dirty="0"/>
              <a:t> is a free cloud service and it supports free GPU</a:t>
            </a:r>
          </a:p>
          <a:p>
            <a:endParaRPr lang="en-US" sz="2400" dirty="0"/>
          </a:p>
          <a:p>
            <a:pPr marL="285750" indent="-285750">
              <a:buFont typeface="Wingdings" panose="05000000000000000000" pitchFamily="2" charset="2"/>
              <a:buChar char="Ø"/>
            </a:pPr>
            <a:r>
              <a:rPr lang="en-US" sz="2400" dirty="0"/>
              <a:t>Python language</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Required libraries : </a:t>
            </a:r>
            <a:r>
              <a:rPr lang="en-US" sz="2400" dirty="0" err="1"/>
              <a:t>keras</a:t>
            </a:r>
            <a:r>
              <a:rPr lang="en-US" sz="2400" dirty="0"/>
              <a:t>, </a:t>
            </a:r>
            <a:r>
              <a:rPr lang="en-US" sz="2400" dirty="0" err="1"/>
              <a:t>numpy</a:t>
            </a:r>
            <a:r>
              <a:rPr lang="en-US" sz="2400" dirty="0"/>
              <a:t>, matplotlib, </a:t>
            </a:r>
            <a:r>
              <a:rPr lang="en-US" sz="2400" dirty="0" err="1"/>
              <a:t>tensorflow</a:t>
            </a:r>
            <a:endParaRPr lang="en-US" sz="2400" dirty="0"/>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Model used for emotion detection is Convolution neural networks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Activation function : </a:t>
            </a:r>
            <a:r>
              <a:rPr lang="en-US" sz="2400" dirty="0" err="1"/>
              <a:t>relu</a:t>
            </a:r>
            <a:endParaRPr lang="en-US" sz="2400" dirty="0"/>
          </a:p>
          <a:p>
            <a:endParaRPr lang="en-IN" dirty="0"/>
          </a:p>
        </p:txBody>
      </p:sp>
      <p:pic>
        <p:nvPicPr>
          <p:cNvPr id="1028" name="Picture 4" descr="Use Google Colab for Deep Learning and Machine Learning Models">
            <a:extLst>
              <a:ext uri="{FF2B5EF4-FFF2-40B4-BE49-F238E27FC236}">
                <a16:creationId xmlns:a16="http://schemas.microsoft.com/office/drawing/2014/main" id="{5BAA9040-ADA8-4BD4-8311-C07C842AC4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70" t="15091" r="30902" b="16944"/>
          <a:stretch/>
        </p:blipFill>
        <p:spPr bwMode="auto">
          <a:xfrm>
            <a:off x="6732105" y="2472855"/>
            <a:ext cx="4909032" cy="341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213422" y="493960"/>
            <a:ext cx="3383805" cy="536450"/>
          </a:xfrm>
        </p:spPr>
        <p:txBody>
          <a:bodyPr/>
          <a:lstStyle/>
          <a:p>
            <a:r>
              <a:rPr lang="en-US" dirty="0"/>
              <a:t>WORKING</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8" name="Oval 7">
            <a:extLst>
              <a:ext uri="{FF2B5EF4-FFF2-40B4-BE49-F238E27FC236}">
                <a16:creationId xmlns:a16="http://schemas.microsoft.com/office/drawing/2014/main" id="{7F93A3CE-96A0-4F79-9540-B6359DA4D5FB}"/>
              </a:ext>
            </a:extLst>
          </p:cNvPr>
          <p:cNvSpPr/>
          <p:nvPr/>
        </p:nvSpPr>
        <p:spPr>
          <a:xfrm>
            <a:off x="345659" y="974428"/>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59110CD3-BFE3-4F74-8194-B8C007CA8F0A}"/>
              </a:ext>
            </a:extLst>
          </p:cNvPr>
          <p:cNvSpPr/>
          <p:nvPr/>
        </p:nvSpPr>
        <p:spPr>
          <a:xfrm>
            <a:off x="2619933" y="1866030"/>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Oval 12">
            <a:extLst>
              <a:ext uri="{FF2B5EF4-FFF2-40B4-BE49-F238E27FC236}">
                <a16:creationId xmlns:a16="http://schemas.microsoft.com/office/drawing/2014/main" id="{617A4479-2856-45CD-AE99-B3C1AC51A287}"/>
              </a:ext>
            </a:extLst>
          </p:cNvPr>
          <p:cNvSpPr/>
          <p:nvPr/>
        </p:nvSpPr>
        <p:spPr>
          <a:xfrm>
            <a:off x="6503923" y="1405517"/>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Oval 14">
            <a:extLst>
              <a:ext uri="{FF2B5EF4-FFF2-40B4-BE49-F238E27FC236}">
                <a16:creationId xmlns:a16="http://schemas.microsoft.com/office/drawing/2014/main" id="{D8621DEF-A2B3-453A-AA03-4854ECD3D9F7}"/>
              </a:ext>
            </a:extLst>
          </p:cNvPr>
          <p:cNvSpPr/>
          <p:nvPr/>
        </p:nvSpPr>
        <p:spPr>
          <a:xfrm>
            <a:off x="7096964" y="4095315"/>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Oval 15">
            <a:extLst>
              <a:ext uri="{FF2B5EF4-FFF2-40B4-BE49-F238E27FC236}">
                <a16:creationId xmlns:a16="http://schemas.microsoft.com/office/drawing/2014/main" id="{87B3748D-727C-4D11-94A2-FE5A202CEABF}"/>
              </a:ext>
            </a:extLst>
          </p:cNvPr>
          <p:cNvSpPr/>
          <p:nvPr/>
        </p:nvSpPr>
        <p:spPr>
          <a:xfrm>
            <a:off x="9454528" y="5281779"/>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Oval 16">
            <a:extLst>
              <a:ext uri="{FF2B5EF4-FFF2-40B4-BE49-F238E27FC236}">
                <a16:creationId xmlns:a16="http://schemas.microsoft.com/office/drawing/2014/main" id="{FD4596DF-D7FD-4F7B-BC6A-1159195E31E9}"/>
              </a:ext>
            </a:extLst>
          </p:cNvPr>
          <p:cNvSpPr/>
          <p:nvPr/>
        </p:nvSpPr>
        <p:spPr>
          <a:xfrm>
            <a:off x="4806542" y="2909245"/>
            <a:ext cx="2186609" cy="9939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Curved Right 8">
            <a:extLst>
              <a:ext uri="{FF2B5EF4-FFF2-40B4-BE49-F238E27FC236}">
                <a16:creationId xmlns:a16="http://schemas.microsoft.com/office/drawing/2014/main" id="{906D8C5A-4D15-463A-9B61-08214B43BB0F}"/>
              </a:ext>
            </a:extLst>
          </p:cNvPr>
          <p:cNvSpPr/>
          <p:nvPr/>
        </p:nvSpPr>
        <p:spPr>
          <a:xfrm>
            <a:off x="1510402" y="2011606"/>
            <a:ext cx="716720" cy="583096"/>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18" name="Arrow: Curved Right 17">
            <a:extLst>
              <a:ext uri="{FF2B5EF4-FFF2-40B4-BE49-F238E27FC236}">
                <a16:creationId xmlns:a16="http://schemas.microsoft.com/office/drawing/2014/main" id="{B72156D5-B4DE-49D6-87BA-01A97641A165}"/>
              </a:ext>
            </a:extLst>
          </p:cNvPr>
          <p:cNvSpPr/>
          <p:nvPr/>
        </p:nvSpPr>
        <p:spPr>
          <a:xfrm>
            <a:off x="8495493" y="5281779"/>
            <a:ext cx="716720" cy="583096"/>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19" name="Arrow: Curved Right 18">
            <a:extLst>
              <a:ext uri="{FF2B5EF4-FFF2-40B4-BE49-F238E27FC236}">
                <a16:creationId xmlns:a16="http://schemas.microsoft.com/office/drawing/2014/main" id="{A3107C0A-8FE3-4FBC-9402-A57BF61F1197}"/>
              </a:ext>
            </a:extLst>
          </p:cNvPr>
          <p:cNvSpPr/>
          <p:nvPr/>
        </p:nvSpPr>
        <p:spPr>
          <a:xfrm>
            <a:off x="5950524" y="4055557"/>
            <a:ext cx="716720" cy="583096"/>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20" name="Arrow: Curved Right 19">
            <a:extLst>
              <a:ext uri="{FF2B5EF4-FFF2-40B4-BE49-F238E27FC236}">
                <a16:creationId xmlns:a16="http://schemas.microsoft.com/office/drawing/2014/main" id="{A4A931C5-427E-4F86-A851-BE907BD39282}"/>
              </a:ext>
            </a:extLst>
          </p:cNvPr>
          <p:cNvSpPr/>
          <p:nvPr/>
        </p:nvSpPr>
        <p:spPr>
          <a:xfrm>
            <a:off x="3686631" y="2909245"/>
            <a:ext cx="716720" cy="583096"/>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21" name="TextBox 20">
            <a:extLst>
              <a:ext uri="{FF2B5EF4-FFF2-40B4-BE49-F238E27FC236}">
                <a16:creationId xmlns:a16="http://schemas.microsoft.com/office/drawing/2014/main" id="{34155D8B-709C-4419-A1F2-55B41536BC41}"/>
              </a:ext>
            </a:extLst>
          </p:cNvPr>
          <p:cNvSpPr txBox="1"/>
          <p:nvPr/>
        </p:nvSpPr>
        <p:spPr>
          <a:xfrm>
            <a:off x="702365" y="1286718"/>
            <a:ext cx="1524757" cy="369332"/>
          </a:xfrm>
          <a:prstGeom prst="rect">
            <a:avLst/>
          </a:prstGeom>
          <a:noFill/>
        </p:spPr>
        <p:txBody>
          <a:bodyPr wrap="square" rtlCol="0">
            <a:spAutoFit/>
          </a:bodyPr>
          <a:lstStyle/>
          <a:p>
            <a:r>
              <a:rPr lang="en-US" dirty="0">
                <a:solidFill>
                  <a:schemeClr val="bg1"/>
                </a:solidFill>
              </a:rPr>
              <a:t>Input dataset</a:t>
            </a:r>
            <a:endParaRPr lang="en-IN" dirty="0">
              <a:solidFill>
                <a:schemeClr val="bg1"/>
              </a:solidFill>
            </a:endParaRPr>
          </a:p>
        </p:txBody>
      </p:sp>
      <p:sp>
        <p:nvSpPr>
          <p:cNvPr id="22" name="TextBox 21">
            <a:extLst>
              <a:ext uri="{FF2B5EF4-FFF2-40B4-BE49-F238E27FC236}">
                <a16:creationId xmlns:a16="http://schemas.microsoft.com/office/drawing/2014/main" id="{E9D4C759-0953-4E1E-B6A2-3F8766EFC099}"/>
              </a:ext>
            </a:extLst>
          </p:cNvPr>
          <p:cNvSpPr txBox="1"/>
          <p:nvPr/>
        </p:nvSpPr>
        <p:spPr>
          <a:xfrm>
            <a:off x="2903640" y="2178320"/>
            <a:ext cx="1664708" cy="369332"/>
          </a:xfrm>
          <a:prstGeom prst="rect">
            <a:avLst/>
          </a:prstGeom>
          <a:noFill/>
        </p:spPr>
        <p:txBody>
          <a:bodyPr wrap="square" rtlCol="0">
            <a:spAutoFit/>
          </a:bodyPr>
          <a:lstStyle/>
          <a:p>
            <a:r>
              <a:rPr lang="en-US" dirty="0">
                <a:solidFill>
                  <a:schemeClr val="bg1"/>
                </a:solidFill>
              </a:rPr>
              <a:t>Import libraries</a:t>
            </a:r>
            <a:endParaRPr lang="en-IN" dirty="0">
              <a:solidFill>
                <a:schemeClr val="bg1"/>
              </a:solidFill>
            </a:endParaRPr>
          </a:p>
        </p:txBody>
      </p:sp>
      <p:sp>
        <p:nvSpPr>
          <p:cNvPr id="23" name="TextBox 22">
            <a:extLst>
              <a:ext uri="{FF2B5EF4-FFF2-40B4-BE49-F238E27FC236}">
                <a16:creationId xmlns:a16="http://schemas.microsoft.com/office/drawing/2014/main" id="{23BFFB84-3EFC-46DF-B106-949F024DB5C4}"/>
              </a:ext>
            </a:extLst>
          </p:cNvPr>
          <p:cNvSpPr txBox="1"/>
          <p:nvPr/>
        </p:nvSpPr>
        <p:spPr>
          <a:xfrm>
            <a:off x="5142487" y="3123009"/>
            <a:ext cx="1524757" cy="646331"/>
          </a:xfrm>
          <a:prstGeom prst="rect">
            <a:avLst/>
          </a:prstGeom>
          <a:noFill/>
        </p:spPr>
        <p:txBody>
          <a:bodyPr wrap="square" rtlCol="0">
            <a:spAutoFit/>
          </a:bodyPr>
          <a:lstStyle/>
          <a:p>
            <a:r>
              <a:rPr lang="en-US" dirty="0">
                <a:solidFill>
                  <a:schemeClr val="bg1"/>
                </a:solidFill>
              </a:rPr>
              <a:t>Building  CNN model</a:t>
            </a:r>
            <a:endParaRPr lang="en-IN" dirty="0">
              <a:solidFill>
                <a:schemeClr val="bg1"/>
              </a:solidFill>
            </a:endParaRPr>
          </a:p>
        </p:txBody>
      </p:sp>
      <p:sp>
        <p:nvSpPr>
          <p:cNvPr id="24" name="Arrow: Curved Left 23">
            <a:extLst>
              <a:ext uri="{FF2B5EF4-FFF2-40B4-BE49-F238E27FC236}">
                <a16:creationId xmlns:a16="http://schemas.microsoft.com/office/drawing/2014/main" id="{D941823A-737D-47A7-925A-4787A09A3524}"/>
              </a:ext>
            </a:extLst>
          </p:cNvPr>
          <p:cNvSpPr/>
          <p:nvPr/>
        </p:nvSpPr>
        <p:spPr>
          <a:xfrm>
            <a:off x="7147768" y="2505370"/>
            <a:ext cx="716720" cy="617639"/>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25" name="TextBox 24">
            <a:extLst>
              <a:ext uri="{FF2B5EF4-FFF2-40B4-BE49-F238E27FC236}">
                <a16:creationId xmlns:a16="http://schemas.microsoft.com/office/drawing/2014/main" id="{A64BDA96-8157-456B-8A14-A37959550A95}"/>
              </a:ext>
            </a:extLst>
          </p:cNvPr>
          <p:cNvSpPr txBox="1"/>
          <p:nvPr/>
        </p:nvSpPr>
        <p:spPr>
          <a:xfrm>
            <a:off x="9715478" y="5653627"/>
            <a:ext cx="1664708" cy="369332"/>
          </a:xfrm>
          <a:prstGeom prst="rect">
            <a:avLst/>
          </a:prstGeom>
          <a:noFill/>
        </p:spPr>
        <p:txBody>
          <a:bodyPr wrap="square" rtlCol="0">
            <a:spAutoFit/>
          </a:bodyPr>
          <a:lstStyle/>
          <a:p>
            <a:r>
              <a:rPr lang="en-US" dirty="0">
                <a:solidFill>
                  <a:schemeClr val="bg1"/>
                </a:solidFill>
              </a:rPr>
              <a:t>   Open CV</a:t>
            </a:r>
            <a:endParaRPr lang="en-IN" dirty="0">
              <a:solidFill>
                <a:schemeClr val="bg1"/>
              </a:solidFill>
            </a:endParaRPr>
          </a:p>
        </p:txBody>
      </p:sp>
      <p:sp>
        <p:nvSpPr>
          <p:cNvPr id="26" name="TextBox 25">
            <a:extLst>
              <a:ext uri="{FF2B5EF4-FFF2-40B4-BE49-F238E27FC236}">
                <a16:creationId xmlns:a16="http://schemas.microsoft.com/office/drawing/2014/main" id="{E2B780B5-165A-4DF9-A737-F590F7EC481B}"/>
              </a:ext>
            </a:extLst>
          </p:cNvPr>
          <p:cNvSpPr txBox="1"/>
          <p:nvPr/>
        </p:nvSpPr>
        <p:spPr>
          <a:xfrm>
            <a:off x="6830785" y="1572505"/>
            <a:ext cx="1664708" cy="646331"/>
          </a:xfrm>
          <a:prstGeom prst="rect">
            <a:avLst/>
          </a:prstGeom>
          <a:noFill/>
        </p:spPr>
        <p:txBody>
          <a:bodyPr wrap="square" rtlCol="0">
            <a:spAutoFit/>
          </a:bodyPr>
          <a:lstStyle/>
          <a:p>
            <a:r>
              <a:rPr lang="en-US" dirty="0">
                <a:solidFill>
                  <a:schemeClr val="bg1"/>
                </a:solidFill>
              </a:rPr>
              <a:t>Pre processing of images</a:t>
            </a:r>
            <a:endParaRPr lang="en-IN" dirty="0">
              <a:solidFill>
                <a:schemeClr val="bg1"/>
              </a:solidFill>
            </a:endParaRPr>
          </a:p>
        </p:txBody>
      </p:sp>
      <p:sp>
        <p:nvSpPr>
          <p:cNvPr id="27" name="TextBox 26">
            <a:extLst>
              <a:ext uri="{FF2B5EF4-FFF2-40B4-BE49-F238E27FC236}">
                <a16:creationId xmlns:a16="http://schemas.microsoft.com/office/drawing/2014/main" id="{F9815DFF-8BAB-4505-9E2E-9CCB7A14BF7D}"/>
              </a:ext>
            </a:extLst>
          </p:cNvPr>
          <p:cNvSpPr txBox="1"/>
          <p:nvPr/>
        </p:nvSpPr>
        <p:spPr>
          <a:xfrm>
            <a:off x="7506128" y="4269105"/>
            <a:ext cx="1524757" cy="646331"/>
          </a:xfrm>
          <a:prstGeom prst="rect">
            <a:avLst/>
          </a:prstGeom>
          <a:noFill/>
        </p:spPr>
        <p:txBody>
          <a:bodyPr wrap="square" rtlCol="0">
            <a:spAutoFit/>
          </a:bodyPr>
          <a:lstStyle/>
          <a:p>
            <a:r>
              <a:rPr lang="en-US" dirty="0">
                <a:solidFill>
                  <a:schemeClr val="bg1"/>
                </a:solidFill>
              </a:rPr>
              <a:t>Image cropping</a:t>
            </a:r>
            <a:endParaRPr lang="en-IN" dirty="0">
              <a:solidFill>
                <a:schemeClr val="bg1"/>
              </a:solidFill>
            </a:endParaRPr>
          </a:p>
        </p:txBody>
      </p:sp>
      <p:pic>
        <p:nvPicPr>
          <p:cNvPr id="28" name="Picture Placeholder 7">
            <a:extLst>
              <a:ext uri="{FF2B5EF4-FFF2-40B4-BE49-F238E27FC236}">
                <a16:creationId xmlns:a16="http://schemas.microsoft.com/office/drawing/2014/main" id="{FD863797-1781-4C29-8274-974FEB2A5128}"/>
              </a:ext>
            </a:extLst>
          </p:cNvPr>
          <p:cNvPicPr>
            <a:picLocks noChangeAspect="1"/>
          </p:cNvPicPr>
          <p:nvPr/>
        </p:nvPicPr>
        <p:blipFill>
          <a:blip r:embed="rId2"/>
          <a:srcRect/>
          <a:stretch/>
        </p:blipFill>
        <p:spPr>
          <a:xfrm>
            <a:off x="8743442" y="104067"/>
            <a:ext cx="3448558" cy="2936876"/>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C5F4B3-554F-4BB1-A511-924981059A38}"/>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10" name="Picture 9">
            <a:extLst>
              <a:ext uri="{FF2B5EF4-FFF2-40B4-BE49-F238E27FC236}">
                <a16:creationId xmlns:a16="http://schemas.microsoft.com/office/drawing/2014/main" id="{96F3DF19-1117-4557-9F5B-6A1C69E34937}"/>
              </a:ext>
            </a:extLst>
          </p:cNvPr>
          <p:cNvPicPr>
            <a:picLocks noChangeAspect="1"/>
          </p:cNvPicPr>
          <p:nvPr/>
        </p:nvPicPr>
        <p:blipFill rotWithShape="1">
          <a:blip r:embed="rId2"/>
          <a:srcRect l="7275" t="28432" r="50054" b="5487"/>
          <a:stretch/>
        </p:blipFill>
        <p:spPr>
          <a:xfrm>
            <a:off x="5989983" y="196900"/>
            <a:ext cx="5208104" cy="6464200"/>
          </a:xfrm>
          <a:prstGeom prst="rect">
            <a:avLst/>
          </a:prstGeom>
        </p:spPr>
      </p:pic>
      <p:sp>
        <p:nvSpPr>
          <p:cNvPr id="11" name="TextBox 10">
            <a:extLst>
              <a:ext uri="{FF2B5EF4-FFF2-40B4-BE49-F238E27FC236}">
                <a16:creationId xmlns:a16="http://schemas.microsoft.com/office/drawing/2014/main" id="{EAF5945B-3577-4579-80A4-B65CBF06549B}"/>
              </a:ext>
            </a:extLst>
          </p:cNvPr>
          <p:cNvSpPr txBox="1"/>
          <p:nvPr/>
        </p:nvSpPr>
        <p:spPr>
          <a:xfrm>
            <a:off x="530087" y="2459504"/>
            <a:ext cx="470452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Pre processing of data in which the pixel values which are ranging from 0 to 255 are normalized to [0-1]</a:t>
            </a: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All the pixel values along with its emotion are made into an array</a:t>
            </a:r>
            <a:endParaRPr lang="en-US" sz="2000" dirty="0"/>
          </a:p>
        </p:txBody>
      </p:sp>
      <p:sp>
        <p:nvSpPr>
          <p:cNvPr id="12" name="Title 6">
            <a:extLst>
              <a:ext uri="{FF2B5EF4-FFF2-40B4-BE49-F238E27FC236}">
                <a16:creationId xmlns:a16="http://schemas.microsoft.com/office/drawing/2014/main" id="{44780B8E-4D94-4BDD-8858-2EE3E46C6630}"/>
              </a:ext>
            </a:extLst>
          </p:cNvPr>
          <p:cNvSpPr txBox="1">
            <a:spLocks/>
          </p:cNvSpPr>
          <p:nvPr/>
        </p:nvSpPr>
        <p:spPr>
          <a:xfrm>
            <a:off x="530087" y="1037299"/>
            <a:ext cx="5155096" cy="53645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3200" dirty="0"/>
              <a:t>PRE PROCESSING OF IMAGES</a:t>
            </a:r>
            <a:endParaRPr lang="en-IN" sz="3200" dirty="0"/>
          </a:p>
        </p:txBody>
      </p:sp>
    </p:spTree>
    <p:extLst>
      <p:ext uri="{BB962C8B-B14F-4D97-AF65-F5344CB8AC3E}">
        <p14:creationId xmlns:p14="http://schemas.microsoft.com/office/powerpoint/2010/main" val="2804929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dirty="0"/>
          </a:p>
        </p:txBody>
      </p:sp>
      <p:sp>
        <p:nvSpPr>
          <p:cNvPr id="4" name="Content Placeholder 3">
            <a:extLst>
              <a:ext uri="{FF2B5EF4-FFF2-40B4-BE49-F238E27FC236}">
                <a16:creationId xmlns:a16="http://schemas.microsoft.com/office/drawing/2014/main" id="{02564DE5-90A3-4945-A9F4-58D22ACBF024}"/>
              </a:ext>
            </a:extLst>
          </p:cNvPr>
          <p:cNvSpPr>
            <a:spLocks noGrp="1"/>
          </p:cNvSpPr>
          <p:nvPr>
            <p:ph idx="1"/>
          </p:nvPr>
        </p:nvSpPr>
        <p:spPr/>
        <p:txBody>
          <a:bodyPr/>
          <a:lstStyle/>
          <a:p>
            <a:endParaRPr lang="en-IN"/>
          </a:p>
        </p:txBody>
      </p:sp>
      <p:pic>
        <p:nvPicPr>
          <p:cNvPr id="2052" name="Picture 4">
            <a:extLst>
              <a:ext uri="{FF2B5EF4-FFF2-40B4-BE49-F238E27FC236}">
                <a16:creationId xmlns:a16="http://schemas.microsoft.com/office/drawing/2014/main" id="{EB3269E1-9D9F-4DDD-8A86-FCF6B8C93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92" y="165100"/>
            <a:ext cx="11781182" cy="652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30452-108C-4224-A28C-DBDA3336F638}"/>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5" name="Picture 2">
            <a:extLst>
              <a:ext uri="{FF2B5EF4-FFF2-40B4-BE49-F238E27FC236}">
                <a16:creationId xmlns:a16="http://schemas.microsoft.com/office/drawing/2014/main" id="{5403AF5B-C237-415A-A910-36C2FCB6304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93565" y="238539"/>
            <a:ext cx="5420139" cy="39607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7122574-5AE3-4A23-A3A1-9DC5F53EF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96" y="238539"/>
            <a:ext cx="5420139" cy="39607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06F059-D466-4A5B-88DF-169301187FF8}"/>
              </a:ext>
            </a:extLst>
          </p:cNvPr>
          <p:cNvSpPr txBox="1"/>
          <p:nvPr/>
        </p:nvSpPr>
        <p:spPr>
          <a:xfrm flipH="1">
            <a:off x="443284" y="4996070"/>
            <a:ext cx="11351151"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charter"/>
              </a:rPr>
              <a:t>The objective of the Convolution Operation is to </a:t>
            </a:r>
            <a:r>
              <a:rPr lang="en-US" b="1" i="0" dirty="0">
                <a:effectLst/>
                <a:latin typeface="charter"/>
              </a:rPr>
              <a:t>extract the high-level features</a:t>
            </a:r>
            <a:r>
              <a:rPr lang="en-US" b="0" i="0" dirty="0">
                <a:effectLst/>
                <a:latin typeface="charter"/>
              </a:rPr>
              <a:t> such as edges, from the input image. </a:t>
            </a:r>
            <a:r>
              <a:rPr lang="en-US" b="0" i="0" dirty="0" err="1">
                <a:effectLst/>
                <a:latin typeface="charter"/>
              </a:rPr>
              <a:t>ConvNets</a:t>
            </a:r>
            <a:r>
              <a:rPr lang="en-US" b="0" i="0" dirty="0">
                <a:effectLst/>
                <a:latin typeface="charter"/>
              </a:rPr>
              <a:t> need not be limited to only one Convolutional Layer. Conventionally, the first </a:t>
            </a:r>
            <a:r>
              <a:rPr lang="en-US" b="0" i="0" dirty="0" err="1">
                <a:effectLst/>
                <a:latin typeface="charter"/>
              </a:rPr>
              <a:t>ConvLayer</a:t>
            </a:r>
            <a:r>
              <a:rPr lang="en-US" b="0" i="0" dirty="0">
                <a:effectLst/>
                <a:latin typeface="charter"/>
              </a:rPr>
              <a:t> is responsible for capturing the Low-Level features such as edges, color, gradient orientation, etc. With added layers, the architecture adapts to the High-Level features as well, giving us a network which has the wholesome understanding of images in the dataset, similar to how we would.</a:t>
            </a:r>
            <a:endParaRPr lang="en-IN" dirty="0"/>
          </a:p>
        </p:txBody>
      </p:sp>
    </p:spTree>
    <p:extLst>
      <p:ext uri="{BB962C8B-B14F-4D97-AF65-F5344CB8AC3E}">
        <p14:creationId xmlns:p14="http://schemas.microsoft.com/office/powerpoint/2010/main" val="168917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F4F4C-483B-442E-B96C-D081D5B9592B}"/>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B3CD2864-C846-4725-A810-BB23F508DAA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C7D7C30-A8A8-4448-9E58-FD4109216A9E}"/>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4098" name="Picture 2">
            <a:extLst>
              <a:ext uri="{FF2B5EF4-FFF2-40B4-BE49-F238E27FC236}">
                <a16:creationId xmlns:a16="http://schemas.microsoft.com/office/drawing/2014/main" id="{B122BFF2-2DAB-431A-B50B-196919C55F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579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797</TotalTime>
  <Words>888</Words>
  <Application>Microsoft Office PowerPoint</Application>
  <PresentationFormat>Widescreen</PresentationFormat>
  <Paragraphs>118</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charter</vt:lpstr>
      <vt:lpstr>Georgia</vt:lpstr>
      <vt:lpstr>Gill Sans MT</vt:lpstr>
      <vt:lpstr>Symbol</vt:lpstr>
      <vt:lpstr>Walbaum Display</vt:lpstr>
      <vt:lpstr>Wingdings</vt:lpstr>
      <vt:lpstr>3DFloatVTI</vt:lpstr>
      <vt:lpstr>FACIAL EMOTION RECOGNITION</vt:lpstr>
      <vt:lpstr>CONTENTS</vt:lpstr>
      <vt:lpstr>Introduction</vt:lpstr>
      <vt:lpstr>SOFTWARE COMPONENTS</vt:lpstr>
      <vt:lpstr>WORKING</vt:lpstr>
      <vt:lpstr>PowerPoint Presentation</vt:lpstr>
      <vt:lpstr>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AND FUTURE SCOPE</vt:lpstr>
      <vt:lpstr>SUSTAINABILITY </vt:lpstr>
      <vt:lpstr>PowerPoint Presentation</vt:lpstr>
      <vt:lpstr>CONCLUSION</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dc:title>
  <dc:creator>18-735-063_T.Alekhya</dc:creator>
  <cp:lastModifiedBy>18-735-063_T.Alekhya</cp:lastModifiedBy>
  <cp:revision>36</cp:revision>
  <dcterms:created xsi:type="dcterms:W3CDTF">2021-06-16T06:58:35Z</dcterms:created>
  <dcterms:modified xsi:type="dcterms:W3CDTF">2021-07-05T14:30:24Z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